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801" r:id="rId2"/>
    <p:sldId id="1001" r:id="rId3"/>
    <p:sldId id="825" r:id="rId4"/>
    <p:sldId id="1207" r:id="rId5"/>
    <p:sldId id="1208" r:id="rId6"/>
    <p:sldId id="1211" r:id="rId7"/>
    <p:sldId id="980" r:id="rId8"/>
    <p:sldId id="1212" r:id="rId9"/>
    <p:sldId id="977" r:id="rId10"/>
    <p:sldId id="1213" r:id="rId11"/>
    <p:sldId id="1216" r:id="rId12"/>
    <p:sldId id="1215" r:id="rId13"/>
    <p:sldId id="1214" r:id="rId14"/>
    <p:sldId id="1217" r:id="rId15"/>
    <p:sldId id="978" r:id="rId16"/>
    <p:sldId id="1219" r:id="rId17"/>
    <p:sldId id="1220" r:id="rId18"/>
    <p:sldId id="1221" r:id="rId19"/>
    <p:sldId id="1222" r:id="rId20"/>
    <p:sldId id="1223" r:id="rId21"/>
    <p:sldId id="1224" r:id="rId22"/>
    <p:sldId id="1227" r:id="rId23"/>
    <p:sldId id="1228" r:id="rId24"/>
    <p:sldId id="1229" r:id="rId25"/>
    <p:sldId id="1226" r:id="rId26"/>
    <p:sldId id="1230" r:id="rId27"/>
    <p:sldId id="1231" r:id="rId28"/>
    <p:sldId id="1232" r:id="rId29"/>
    <p:sldId id="1218" r:id="rId30"/>
    <p:sldId id="913" r:id="rId31"/>
    <p:sldId id="914" r:id="rId32"/>
    <p:sldId id="1242" r:id="rId33"/>
    <p:sldId id="915" r:id="rId34"/>
    <p:sldId id="1233" r:id="rId35"/>
    <p:sldId id="1234" r:id="rId36"/>
    <p:sldId id="1235" r:id="rId37"/>
    <p:sldId id="1236" r:id="rId38"/>
    <p:sldId id="1238" r:id="rId39"/>
    <p:sldId id="1239" r:id="rId40"/>
    <p:sldId id="1240" r:id="rId41"/>
    <p:sldId id="1241" r:id="rId42"/>
    <p:sldId id="1243" r:id="rId43"/>
    <p:sldId id="1244" r:id="rId44"/>
    <p:sldId id="1247" r:id="rId45"/>
    <p:sldId id="1250" r:id="rId46"/>
    <p:sldId id="1245" r:id="rId47"/>
    <p:sldId id="1248" r:id="rId48"/>
    <p:sldId id="1249" r:id="rId49"/>
    <p:sldId id="125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4"/>
    <p:restoredTop sz="94670"/>
  </p:normalViewPr>
  <p:slideViewPr>
    <p:cSldViewPr>
      <p:cViewPr>
        <p:scale>
          <a:sx n="125" d="100"/>
          <a:sy n="125" d="100"/>
        </p:scale>
        <p:origin x="5352" y="7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D0B79-4F54-4C3A-9EC1-2CF37FF1D58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96A62-2ED8-4D44-B314-2969E43D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62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02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4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zhihu.com/question/6126507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534400" cy="2917825"/>
          </a:xfrm>
        </p:spPr>
        <p:txBody>
          <a:bodyPr>
            <a:noAutofit/>
          </a:bodyPr>
          <a:lstStyle/>
          <a:p>
            <a:pPr algn="ctr" hangingPunct="0"/>
            <a:r>
              <a:rPr lang="en-US" sz="7200" b="1" dirty="0"/>
              <a:t>Recurrent Neural Networks</a:t>
            </a:r>
            <a:endParaRPr lang="en-US" sz="7200" dirty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-533400" y="3810000"/>
            <a:ext cx="7620000" cy="11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Monotype Sorts" charset="2"/>
              <a:buChar char="l"/>
              <a:defRPr kumimoji="1" sz="3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Monotype Sorts" charset="2"/>
              <a:buChar char="å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75000"/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â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Õ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Õ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Õ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Õ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Font typeface="Monotype Sorts" charset="2"/>
              <a:buChar char="Õ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dirty="0"/>
          </a:p>
          <a:p>
            <a:pPr algn="ctr">
              <a:lnSpc>
                <a:spcPct val="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dirty="0"/>
              <a:t>Chunhui Xu</a:t>
            </a:r>
          </a:p>
          <a:p>
            <a:pPr algn="ctr">
              <a:lnSpc>
                <a:spcPct val="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dirty="0"/>
              <a:t>Ph.D. Student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085" t="12436" r="14512" b="17620"/>
          <a:stretch/>
        </p:blipFill>
        <p:spPr>
          <a:xfrm>
            <a:off x="6553200" y="4495800"/>
            <a:ext cx="1905000" cy="20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7" y="483756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D2FBB-B30A-42F7-BA23-9EB5BDBE7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38400"/>
            <a:ext cx="536222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7" y="483756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CDCC444-E5D6-422E-9C6C-20F5A1C4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90800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7" y="483756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B7846-9A1E-4DB1-BEB0-6D172CDA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438400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7" y="483756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4B67B947-CBA3-4C7A-80CD-21571D39C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7" y="483756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357B729-802B-4B52-A523-5FBD3275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14600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E3007-85FA-4501-8DA7-6437D045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010400" cy="378851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930C2CD-E416-48A5-AB9A-D88C577B5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867400"/>
            <a:ext cx="47128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输入是</a:t>
            </a:r>
            <a:r>
              <a:rPr lang="en-US" altLang="en-US" dirty="0" err="1">
                <a:solidFill>
                  <a:srgbClr val="24292E"/>
                </a:solidFill>
                <a:latin typeface="Arial Unicode MS"/>
                <a:ea typeface="-apple-system"/>
              </a:rPr>
              <a:t>x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经过变换</a:t>
            </a:r>
            <a:r>
              <a:rPr lang="en-US" altLang="en-US" dirty="0" err="1">
                <a:solidFill>
                  <a:srgbClr val="24292E"/>
                </a:solidFill>
                <a:latin typeface="Arial Unicode MS"/>
                <a:ea typeface="-apple-system"/>
              </a:rPr>
              <a:t>Wx+b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和激活函数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得到输出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7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930C2CD-E416-48A5-AB9A-D88C577B5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867400"/>
            <a:ext cx="47128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输入是</a:t>
            </a:r>
            <a:r>
              <a:rPr lang="en-US" altLang="en-US" dirty="0" err="1">
                <a:solidFill>
                  <a:srgbClr val="24292E"/>
                </a:solidFill>
                <a:latin typeface="Arial Unicode MS"/>
                <a:ea typeface="-apple-system"/>
              </a:rPr>
              <a:t>x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经过变换</a:t>
            </a:r>
            <a:r>
              <a:rPr lang="en-US" altLang="en-US" dirty="0" err="1">
                <a:solidFill>
                  <a:srgbClr val="24292E"/>
                </a:solidFill>
                <a:latin typeface="Arial Unicode MS"/>
                <a:ea typeface="-apple-system"/>
              </a:rPr>
              <a:t>Wx+b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和激活函数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得到输出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9883F-4C81-4373-B425-F9195AA828AC}"/>
              </a:ext>
            </a:extLst>
          </p:cNvPr>
          <p:cNvSpPr/>
          <p:nvPr/>
        </p:nvSpPr>
        <p:spPr>
          <a:xfrm>
            <a:off x="383954" y="1676400"/>
            <a:ext cx="8455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自然语言处理问题。</a:t>
            </a:r>
            <a:r>
              <a:rPr lang="en-US" altLang="zh-CN" sz="2400" dirty="0">
                <a:solidFill>
                  <a:srgbClr val="24292E"/>
                </a:solidFill>
                <a:latin typeface="-apple-system"/>
              </a:rPr>
              <a:t>x1</a:t>
            </a: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可以看做是第一个单词，</a:t>
            </a:r>
            <a:r>
              <a:rPr lang="en-US" altLang="zh-CN" sz="2400" dirty="0">
                <a:solidFill>
                  <a:srgbClr val="24292E"/>
                </a:solidFill>
                <a:latin typeface="-apple-system"/>
              </a:rPr>
              <a:t>x2</a:t>
            </a: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可以看做是第二个单词，依次类推。</a:t>
            </a:r>
            <a:endParaRPr lang="en-US" sz="2400" dirty="0"/>
          </a:p>
        </p:txBody>
      </p:sp>
      <p:pic>
        <p:nvPicPr>
          <p:cNvPr id="2050" name="Picture 2" descr="https://github.com/scutan90/DeepLearning-500-questions/raw/master/ch06_%E5%BE%AA%E7%8E%AF%E7%A5%9E%E7%BB%8F%E7%BD%91%E7%BB%9C(RNN)/img/ch6/6.2.jpg">
            <a:extLst>
              <a:ext uri="{FF2B5EF4-FFF2-40B4-BE49-F238E27FC236}">
                <a16:creationId xmlns:a16="http://schemas.microsoft.com/office/drawing/2014/main" id="{D2C50BD2-F8D4-4F76-8EA1-61700CC4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68198"/>
            <a:ext cx="6858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0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3074" name="Picture 2" descr="https://github.com/scutan90/DeepLearning-500-questions/raw/master/ch06_%E5%BE%AA%E7%8E%AF%E7%A5%9E%E7%BB%8F%E7%BD%91%E7%BB%9C(RNN)/img/ch6/6.3.jpg">
            <a:extLst>
              <a:ext uri="{FF2B5EF4-FFF2-40B4-BE49-F238E27FC236}">
                <a16:creationId xmlns:a16="http://schemas.microsoft.com/office/drawing/2014/main" id="{E65474B8-C4FB-4414-93FE-71C6B548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97727"/>
            <a:ext cx="6858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635167-FFDF-4106-BAA5-580CCAE4D3CD}"/>
              </a:ext>
            </a:extLst>
          </p:cNvPr>
          <p:cNvSpPr/>
          <p:nvPr/>
        </p:nvSpPr>
        <p:spPr>
          <a:xfrm>
            <a:off x="685800" y="1602938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引入了隐状态</a:t>
            </a:r>
            <a:r>
              <a:rPr lang="en-US" altLang="zh-CN" dirty="0"/>
              <a:t>h</a:t>
            </a:r>
            <a:r>
              <a:rPr lang="zh-CN" altLang="en-US" dirty="0"/>
              <a:t>（</a:t>
            </a:r>
            <a:r>
              <a:rPr lang="en-US" altLang="zh-CN" dirty="0"/>
              <a:t>hidden state</a:t>
            </a:r>
            <a:r>
              <a:rPr lang="zh-CN" altLang="en-US" dirty="0"/>
              <a:t>），</a:t>
            </a:r>
            <a:r>
              <a:rPr lang="en-US" altLang="zh-CN" dirty="0"/>
              <a:t>h​</a:t>
            </a:r>
            <a:r>
              <a:rPr lang="zh-CN" altLang="en-US" dirty="0"/>
              <a:t>可对序列数据提取特征，接着再转换为输出。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B3C77-D0EA-4287-89B6-EF1CE03D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117" y="5398648"/>
            <a:ext cx="2700435" cy="14593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1EC000-90A9-409F-A474-9245326FC7CF}"/>
              </a:ext>
            </a:extLst>
          </p:cNvPr>
          <p:cNvCxnSpPr/>
          <p:nvPr/>
        </p:nvCxnSpPr>
        <p:spPr>
          <a:xfrm>
            <a:off x="152400" y="5255062"/>
            <a:ext cx="86106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3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3074" name="Picture 2" descr="https://github.com/scutan90/DeepLearning-500-questions/raw/master/ch06_%E5%BE%AA%E7%8E%AF%E7%A5%9E%E7%BB%8F%E7%BD%91%E7%BB%9C(RNN)/img/ch6/6.3.jpg">
            <a:extLst>
              <a:ext uri="{FF2B5EF4-FFF2-40B4-BE49-F238E27FC236}">
                <a16:creationId xmlns:a16="http://schemas.microsoft.com/office/drawing/2014/main" id="{E65474B8-C4FB-4414-93FE-71C6B548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481" y="2508736"/>
            <a:ext cx="4732784" cy="18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635167-FFDF-4106-BAA5-580CCAE4D3CD}"/>
              </a:ext>
            </a:extLst>
          </p:cNvPr>
          <p:cNvSpPr/>
          <p:nvPr/>
        </p:nvSpPr>
        <p:spPr>
          <a:xfrm>
            <a:off x="304800" y="4983480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中，每个步骤使用的参数</a:t>
            </a:r>
            <a:r>
              <a:rPr lang="en-US" altLang="zh-CN" dirty="0" err="1"/>
              <a:t>U,W,b</a:t>
            </a:r>
            <a:r>
              <a:rPr lang="en-US" altLang="zh-CN" dirty="0"/>
              <a:t>​</a:t>
            </a:r>
            <a:r>
              <a:rPr lang="zh-CN" altLang="en-US" dirty="0"/>
              <a:t>相同，</a:t>
            </a:r>
            <a:r>
              <a:rPr lang="en-US" altLang="zh-CN" dirty="0"/>
              <a:t>h_2</a:t>
            </a:r>
            <a:r>
              <a:rPr lang="zh-CN" altLang="en-US" dirty="0"/>
              <a:t>的计算方式和</a:t>
            </a:r>
            <a:r>
              <a:rPr lang="en-US" altLang="zh-CN" dirty="0"/>
              <a:t>h_1​</a:t>
            </a:r>
            <a:r>
              <a:rPr lang="zh-CN" altLang="en-US" dirty="0"/>
              <a:t>类似，其计算结果如右：</a:t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33974-D96C-45F8-B5C4-496E57D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325" y="4953000"/>
            <a:ext cx="5382675" cy="179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3074" name="Picture 2" descr="https://github.com/scutan90/DeepLearning-500-questions/raw/master/ch06_%E5%BE%AA%E7%8E%AF%E7%A5%9E%E7%BB%8F%E7%BD%91%E7%BB%9C(RNN)/img/ch6/6.3.jpg">
            <a:extLst>
              <a:ext uri="{FF2B5EF4-FFF2-40B4-BE49-F238E27FC236}">
                <a16:creationId xmlns:a16="http://schemas.microsoft.com/office/drawing/2014/main" id="{E65474B8-C4FB-4414-93FE-71C6B548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3091433" cy="12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C33974-D96C-45F8-B5C4-496E57D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50776"/>
            <a:ext cx="3354130" cy="1121505"/>
          </a:xfrm>
          <a:prstGeom prst="rect">
            <a:avLst/>
          </a:prstGeom>
        </p:spPr>
      </p:pic>
      <p:pic>
        <p:nvPicPr>
          <p:cNvPr id="5122" name="Picture 2" descr="https://github.com/scutan90/DeepLearning-500-questions/raw/master/ch06_%E5%BE%AA%E7%8E%AF%E7%A5%9E%E7%BB%8F%E7%BD%91%E7%BB%9C(RNN)/img/ch6/6.5.jpg">
            <a:extLst>
              <a:ext uri="{FF2B5EF4-FFF2-40B4-BE49-F238E27FC236}">
                <a16:creationId xmlns:a16="http://schemas.microsoft.com/office/drawing/2014/main" id="{766AC2F3-F3D6-40D9-B5BC-B680C926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5447253"/>
            <a:ext cx="2895600" cy="11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8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7086600" cy="11430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Coverage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305800" cy="5486400"/>
          </a:xfrm>
        </p:spPr>
        <p:txBody>
          <a:bodyPr/>
          <a:lstStyle/>
          <a:p>
            <a:endParaRPr lang="zh-CN" altLang="en-US" sz="4000" dirty="0">
              <a:ea typeface="宋体" charset="-122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structure of RNN</a:t>
            </a:r>
          </a:p>
          <a:p>
            <a:endParaRPr lang="en-US" sz="3200" dirty="0"/>
          </a:p>
          <a:p>
            <a:r>
              <a:rPr lang="en-US" sz="3200" dirty="0"/>
              <a:t>Long Short-term Memory (LSTM)</a:t>
            </a:r>
          </a:p>
          <a:p>
            <a:endParaRPr lang="en-US" sz="3200" dirty="0"/>
          </a:p>
          <a:p>
            <a:r>
              <a:rPr lang="en-US" sz="3200" dirty="0"/>
              <a:t>attention mechanism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151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7170" name="Picture 2" descr="https://github.com/scutan90/DeepLearning-500-questions/raw/master/ch06_%E5%BE%AA%E7%8E%AF%E7%A5%9E%E7%BB%8F%E7%BD%91%E7%BB%9C(RNN)/img/ch6/6.6.jpg">
            <a:extLst>
              <a:ext uri="{FF2B5EF4-FFF2-40B4-BE49-F238E27FC236}">
                <a16:creationId xmlns:a16="http://schemas.microsoft.com/office/drawing/2014/main" id="{98A1602A-B33A-4F86-B122-7BDDA20E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35" y="1981200"/>
            <a:ext cx="57150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7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3B656-2261-479E-8964-323EB912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5950"/>
            <a:ext cx="6835806" cy="4400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04800" y="1366570"/>
            <a:ext cx="6022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y_1​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相同的参数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V,c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​，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得到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y_1,y_2,y_3,y_4​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的输出结构：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80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vector-to-sequence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38235" y="1501140"/>
            <a:ext cx="6022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时我们要处理的问题输入是一个单独的值，输出是一个序列。</a:t>
            </a:r>
            <a:endParaRPr lang="en-US" dirty="0"/>
          </a:p>
        </p:txBody>
      </p:sp>
      <p:pic>
        <p:nvPicPr>
          <p:cNvPr id="8194" name="Picture 2" descr="https://github.com/scutan90/DeepLearning-500-questions/raw/master/ch06_%E5%BE%AA%E7%8E%AF%E7%A5%9E%E7%BB%8F%E7%BD%91%E7%BB%9C(RNN)/img/ch6/6.9.jpg">
            <a:extLst>
              <a:ext uri="{FF2B5EF4-FFF2-40B4-BE49-F238E27FC236}">
                <a16:creationId xmlns:a16="http://schemas.microsoft.com/office/drawing/2014/main" id="{7D52719F-71AD-46C2-9C76-2D351CF8AB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0331"/>
            <a:ext cx="3897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github.com/scutan90/DeepLearning-500-questions/raw/master/ch06_%E5%BE%AA%E7%8E%AF%E7%A5%9E%E7%BB%8F%E7%BD%91%E7%BB%9C(RNN)/img/ch6/6.10.jpg">
            <a:extLst>
              <a:ext uri="{FF2B5EF4-FFF2-40B4-BE49-F238E27FC236}">
                <a16:creationId xmlns:a16="http://schemas.microsoft.com/office/drawing/2014/main" id="{3C825D88-D97A-4654-9E60-2723F622B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76438"/>
            <a:ext cx="4015781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6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vector-to-sequence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38235" y="1501140"/>
            <a:ext cx="6022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时我们要处理的问题输入是一个单独的值，输出是一个序列。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F032-AEDC-48A0-A04B-1798F227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4A813-354A-4474-A71D-6A7E7828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81200"/>
            <a:ext cx="5518390" cy="46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vector-to-sequence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38235" y="1501140"/>
            <a:ext cx="6022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时我们要处理的问题输入是一个单独的值，输出是一个序列。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F032-AEDC-48A0-A04B-1798F227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F97C6-C379-43B6-92D0-6566F18F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76450"/>
            <a:ext cx="8286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sequence-to-vector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38235" y="1501140"/>
            <a:ext cx="60227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有时我们要处理的问题输入是一个序列，输出是一个单独的值，此时通常在最后的一个序列上进行输出变换，其建模如下所示：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CCDFFC6-E0FC-420A-9C38-6D0E02E70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766" y="2895600"/>
            <a:ext cx="4974234" cy="3409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7A61B-A65E-4096-93D0-5937B18FA9FD}"/>
              </a:ext>
            </a:extLst>
          </p:cNvPr>
          <p:cNvSpPr txBox="1"/>
          <p:nvPr/>
        </p:nvSpPr>
        <p:spPr>
          <a:xfrm>
            <a:off x="0" y="3198168"/>
            <a:ext cx="205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“这个产品我用了两天就坏了”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“不适配我的设备”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“效果很好”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“客服态度很差，最可怕的是，用了两天居然裂开了”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1E878-95FC-42A5-8E48-3AE55F48AE3E}"/>
              </a:ext>
            </a:extLst>
          </p:cNvPr>
          <p:cNvSpPr txBox="1"/>
          <p:nvPr/>
        </p:nvSpPr>
        <p:spPr>
          <a:xfrm>
            <a:off x="2438400" y="3213408"/>
            <a:ext cx="97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赞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踩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618A-40AF-4C0A-AEC2-4D9818098E24}"/>
              </a:ext>
            </a:extLst>
          </p:cNvPr>
          <p:cNvSpPr txBox="1"/>
          <p:nvPr/>
        </p:nvSpPr>
        <p:spPr>
          <a:xfrm>
            <a:off x="472869" y="2757533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输入                    预测输出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657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Encoder-Decoder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51961-4CA9-4C5B-9AA5-BD30470CC28A}"/>
              </a:ext>
            </a:extLst>
          </p:cNvPr>
          <p:cNvSpPr/>
          <p:nvPr/>
        </p:nvSpPr>
        <p:spPr>
          <a:xfrm>
            <a:off x="338235" y="1501140"/>
            <a:ext cx="6022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原始的</a:t>
            </a:r>
            <a:r>
              <a:rPr lang="en-US" dirty="0"/>
              <a:t>sequence-to-sequence</a:t>
            </a:r>
            <a:r>
              <a:rPr lang="zh-CN" altLang="en-US" dirty="0"/>
              <a:t>结构的</a:t>
            </a:r>
            <a:r>
              <a:rPr lang="en-US" dirty="0"/>
              <a:t>RNN</a:t>
            </a:r>
            <a:r>
              <a:rPr lang="zh-CN" altLang="en-US" dirty="0"/>
              <a:t>要求序列等长，然而我们遇到的大部分问题序列都是不等长的，如机器翻译中，源语言和目标语言的句子往往并没有相同的长度</a:t>
            </a:r>
            <a:r>
              <a:rPr lang="en-US" altLang="zh-CN" dirty="0"/>
              <a:t>: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A368FB-D668-4DE6-9852-F78DCAC2C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296" y="3458171"/>
            <a:ext cx="5569538" cy="3219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A318A-E14B-4F2E-8A66-4B26FB98FC90}"/>
              </a:ext>
            </a:extLst>
          </p:cNvPr>
          <p:cNvSpPr/>
          <p:nvPr/>
        </p:nvSpPr>
        <p:spPr>
          <a:xfrm>
            <a:off x="228600" y="26670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步骤一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：将输入数据编码成一个上下文向量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C,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这部分称为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Encoder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有多种方式，最简单的方法就是把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Encoder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的最后一个隐状态赋值给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还可以对最后的隐状态做一个变换得到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，也可以对所有的隐状态做变换：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0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Encoder-Decoder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11272" name="Picture 8" descr="https://github.com/scutan90/DeepLearning-500-questions/raw/master/ch06_%E5%BE%AA%E7%8E%AF%E7%A5%9E%E7%BB%8F%E7%BD%91%E7%BB%9C(RNN)/img/ch6/6.14.jpg">
            <a:extLst>
              <a:ext uri="{FF2B5EF4-FFF2-40B4-BE49-F238E27FC236}">
                <a16:creationId xmlns:a16="http://schemas.microsoft.com/office/drawing/2014/main" id="{B905AD95-65F1-466B-9530-1FB879B1E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081237"/>
            <a:ext cx="4724400" cy="26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FFF0C-EFA2-4F7F-899F-44AB151E4942}"/>
              </a:ext>
            </a:extLst>
          </p:cNvPr>
          <p:cNvSpPr/>
          <p:nvPr/>
        </p:nvSpPr>
        <p:spPr>
          <a:xfrm>
            <a:off x="30480" y="3087614"/>
            <a:ext cx="3703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另一个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RNN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网络（我们将其称为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Decoder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）对其进行编码，方法一是将步骤一中的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c​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作为初始状态输入到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Decoder: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5C03A-3A88-4E41-B6E1-0042DD9CE99A}"/>
              </a:ext>
            </a:extLst>
          </p:cNvPr>
          <p:cNvSpPr/>
          <p:nvPr/>
        </p:nvSpPr>
        <p:spPr>
          <a:xfrm>
            <a:off x="99060" y="258997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步骤二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DD77F-8A29-4440-B031-81AB8CDE43B8}"/>
              </a:ext>
            </a:extLst>
          </p:cNvPr>
          <p:cNvSpPr/>
          <p:nvPr/>
        </p:nvSpPr>
        <p:spPr>
          <a:xfrm>
            <a:off x="-76200" y="50176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方法二是将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Decoder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的每一步输入：</a:t>
            </a:r>
            <a:endParaRPr lang="en-US" dirty="0"/>
          </a:p>
        </p:txBody>
      </p:sp>
      <p:pic>
        <p:nvPicPr>
          <p:cNvPr id="11270" name="Picture 6" descr="https://github.com/scutan90/DeepLearning-500-questions/raw/master/ch06_%E5%BE%AA%E7%8E%AF%E7%A5%9E%E7%BB%8F%E7%BD%91%E7%BB%9C(RNN)/img/ch6/6.13.jpg">
            <a:extLst>
              <a:ext uri="{FF2B5EF4-FFF2-40B4-BE49-F238E27FC236}">
                <a16:creationId xmlns:a16="http://schemas.microsoft.com/office/drawing/2014/main" id="{FCA9EF21-4C74-44B3-984E-D71371C07A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39453"/>
            <a:ext cx="4724401" cy="18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249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6176865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output  RNN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的输出</a:t>
            </a:r>
            <a:b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0000FF"/>
                </a:solidFill>
              </a:rPr>
              <a:t>Encoder-Decoder</a:t>
            </a:r>
            <a:r>
              <a:rPr lang="zh-CN" altLang="en-US" b="1" dirty="0">
                <a:solidFill>
                  <a:srgbClr val="0000FF"/>
                </a:solidFill>
              </a:rPr>
              <a:t>结构</a:t>
            </a:r>
            <a:br>
              <a:rPr lang="zh-CN" altLang="en-US" b="1" dirty="0"/>
            </a:b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11272" name="Picture 8" descr="https://github.com/scutan90/DeepLearning-500-questions/raw/master/ch06_%E5%BE%AA%E7%8E%AF%E7%A5%9E%E7%BB%8F%E7%BD%91%E7%BB%9C(RNN)/img/ch6/6.14.jpg">
            <a:extLst>
              <a:ext uri="{FF2B5EF4-FFF2-40B4-BE49-F238E27FC236}">
                <a16:creationId xmlns:a16="http://schemas.microsoft.com/office/drawing/2014/main" id="{B905AD95-65F1-466B-9530-1FB879B1E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081237"/>
            <a:ext cx="4724400" cy="26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github.com/scutan90/DeepLearning-500-questions/raw/master/ch06_%E5%BE%AA%E7%8E%AF%E7%A5%9E%E7%BB%8F%E7%BD%91%E7%BB%9C(RNN)/img/ch6/6.13.jpg">
            <a:extLst>
              <a:ext uri="{FF2B5EF4-FFF2-40B4-BE49-F238E27FC236}">
                <a16:creationId xmlns:a16="http://schemas.microsoft.com/office/drawing/2014/main" id="{FCA9EF21-4C74-44B3-984E-D71371C07A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39453"/>
            <a:ext cx="4724401" cy="18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DE2A3F-A01F-4B9B-9E70-75209D97DC6A}"/>
              </a:ext>
            </a:extLst>
          </p:cNvPr>
          <p:cNvSpPr/>
          <p:nvPr/>
        </p:nvSpPr>
        <p:spPr>
          <a:xfrm>
            <a:off x="228600" y="2406543"/>
            <a:ext cx="3657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、机器翻译，输入一种语言文本序列，输出另外一种语言的文本序列</a:t>
            </a:r>
            <a:br>
              <a:rPr lang="zh-CN" altLang="en-US" dirty="0"/>
            </a:b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、文本摘要，输入文本序列，输出这段文本序列摘要</a:t>
            </a:r>
            <a:br>
              <a:rPr lang="zh-CN" altLang="en-US" dirty="0"/>
            </a:b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、阅读理解，输入文章，输出问题答案</a:t>
            </a:r>
            <a:br>
              <a:rPr lang="zh-CN" altLang="en-US" dirty="0"/>
            </a:b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、语音识别，输入语音序列信息，输出文字序列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600" dirty="0"/>
              <a:t>What time is it?       </a:t>
            </a:r>
            <a:r>
              <a:rPr lang="zh-CN" altLang="en-US" sz="1600" dirty="0"/>
              <a:t>现在几点</a:t>
            </a:r>
            <a:endParaRPr lang="en-US" altLang="zh-CN" sz="1600" dirty="0"/>
          </a:p>
          <a:p>
            <a:r>
              <a:rPr lang="en-US" sz="1600" dirty="0"/>
              <a:t>What time </a:t>
            </a:r>
            <a:r>
              <a:rPr lang="en-US" altLang="zh-CN" sz="1600" dirty="0"/>
              <a:t>is </a:t>
            </a:r>
            <a:r>
              <a:rPr lang="en-US" sz="1600" dirty="0"/>
              <a:t>now?  </a:t>
            </a:r>
            <a:r>
              <a:rPr lang="zh-CN" altLang="en-US" sz="1600" dirty="0"/>
              <a:t>现在的时间是？</a:t>
            </a:r>
            <a:endParaRPr lang="en-US" altLang="zh-CN" sz="1600" dirty="0"/>
          </a:p>
          <a:p>
            <a:r>
              <a:rPr lang="en-US" sz="1600" dirty="0"/>
              <a:t>Do you have the time?  </a:t>
            </a:r>
            <a:r>
              <a:rPr lang="zh-CN" altLang="en-US" sz="1600" dirty="0"/>
              <a:t>几点了？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037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35" y="533400"/>
            <a:ext cx="4191000" cy="990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</a:t>
            </a:r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482600" y="2057400"/>
            <a:ext cx="847883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2800" dirty="0"/>
              <a:t>At time t, the calculation is based on all the information collected till time t-1.</a:t>
            </a:r>
          </a:p>
          <a:p>
            <a:endParaRPr lang="en-US" altLang="x-none" sz="2800" dirty="0"/>
          </a:p>
          <a:p>
            <a:endParaRPr lang="en-US" altLang="x-none" sz="2800" dirty="0"/>
          </a:p>
          <a:p>
            <a:endParaRPr lang="en-US" altLang="x-none" sz="2800" dirty="0"/>
          </a:p>
          <a:p>
            <a:endParaRPr lang="en-US" altLang="x-none" sz="2800" dirty="0"/>
          </a:p>
          <a:p>
            <a:endParaRPr lang="en-US" altLang="x-none" sz="2800" dirty="0"/>
          </a:p>
          <a:p>
            <a:endParaRPr lang="en-US" altLang="x-none" sz="2800" dirty="0"/>
          </a:p>
          <a:p>
            <a:endParaRPr lang="en-US" altLang="x-none" sz="2800" dirty="0"/>
          </a:p>
          <a:p>
            <a:r>
              <a:rPr lang="en-US" altLang="x-none" sz="2800" dirty="0"/>
              <a:t>Each time, one word. Each epoch, one iteration.</a:t>
            </a:r>
          </a:p>
          <a:p>
            <a:endParaRPr lang="en-US" altLang="x-none" sz="2800" dirty="0"/>
          </a:p>
          <a:p>
            <a:endParaRPr lang="en-US" altLang="x-none" sz="2800" dirty="0"/>
          </a:p>
        </p:txBody>
      </p:sp>
      <p:pic>
        <p:nvPicPr>
          <p:cNvPr id="6" name="图片 7" descr="http://d3kbpzbmcynnmx.cloudfront.net/wp-content/uploads/2015/09/r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217863"/>
            <a:ext cx="5486400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3135313"/>
            <a:ext cx="2820988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2600" y="5289550"/>
            <a:ext cx="3065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>
                <a:solidFill>
                  <a:srgbClr val="FF0000"/>
                </a:solidFill>
              </a:rPr>
              <a:t>Shared weights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6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775328"/>
            <a:ext cx="8229600" cy="10668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Limita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tions of DNN/CNN</a:t>
            </a:r>
            <a:endParaRPr 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applications of standard Neural Networks (and also Convolutional Networks) are limited due to </a:t>
            </a:r>
            <a:r>
              <a:rPr lang="zh-CN" altLang="en-US" dirty="0"/>
              <a:t>由于以下原因，标准神经网络（以及卷积网络）的应用受到限制：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They only accepted a fixed-size vector as input (e.g., an image) and produce a fixed-size vector as output (e.g., probabilities of different classes). </a:t>
            </a:r>
            <a:r>
              <a:rPr lang="zh-CN" altLang="en-US" dirty="0"/>
              <a:t>他们只接受固定大小的向量作为输入（例如，图像），并产生固定大小的向量作为输出（例如，不同类别的概率）。</a:t>
            </a:r>
            <a:endParaRPr lang="en-US" dirty="0"/>
          </a:p>
          <a:p>
            <a:pPr lvl="1"/>
            <a:r>
              <a:rPr lang="en-US" dirty="0"/>
              <a:t>These models use a fixed amount of computational steps (e.g. the number of layers in the model).</a:t>
            </a:r>
          </a:p>
          <a:p>
            <a:pPr lvl="1"/>
            <a:r>
              <a:rPr lang="en-US" dirty="0"/>
              <a:t>No memory in the network.</a:t>
            </a:r>
            <a:r>
              <a:rPr lang="zh-CN" altLang="en-US" dirty="0"/>
              <a:t> 这些模型使用固定数量的计算步骤（例如，模型中的层数），网络中没有记忆。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41" y="686111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RNN Implementation  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RNN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实现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00713" y="433282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19762" y="318461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00713" y="2063255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70811" y="43184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089860" y="320471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46929" y="316039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089860" y="2070789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887601" y="4324636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06650" y="3210931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63719" y="3204713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29603" y="208974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44914" y="3681537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44915" y="2537953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69793" y="2585594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80712" y="292926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36782" y="2585594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35041" y="430791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76074" y="431841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15817" y="431490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84466" y="204935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196323" y="20305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60029" y="205479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937674" y="5809350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</a:rPr>
              <a:t>输出</a:t>
            </a:r>
            <a:r>
              <a:rPr lang="en-US" altLang="zh-TW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 err="1">
                <a:solidFill>
                  <a:srgbClr val="0000FF"/>
                </a:solidFill>
              </a:rPr>
              <a:t>y</a:t>
            </a:r>
            <a:r>
              <a:rPr lang="en-US" altLang="zh-TW" sz="24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2400" dirty="0">
                <a:solidFill>
                  <a:srgbClr val="0000FF"/>
                </a:solidFill>
              </a:rPr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取决于</a:t>
            </a:r>
            <a:r>
              <a:rPr lang="en-US" altLang="zh-TW" sz="2400" dirty="0">
                <a:solidFill>
                  <a:srgbClr val="0000FF"/>
                </a:solidFill>
              </a:rPr>
              <a:t> x</a:t>
            </a:r>
            <a:r>
              <a:rPr lang="en-US" altLang="zh-TW" sz="2400" baseline="30000" dirty="0">
                <a:solidFill>
                  <a:srgbClr val="0000FF"/>
                </a:solidFill>
              </a:rPr>
              <a:t>1</a:t>
            </a:r>
            <a:r>
              <a:rPr lang="en-US" altLang="zh-TW" sz="2400" dirty="0">
                <a:solidFill>
                  <a:srgbClr val="0000FF"/>
                </a:solidFill>
              </a:rPr>
              <a:t>, x</a:t>
            </a:r>
            <a:r>
              <a:rPr lang="en-US" altLang="zh-TW" sz="2400" baseline="30000" dirty="0">
                <a:solidFill>
                  <a:srgbClr val="0000FF"/>
                </a:solidFill>
              </a:rPr>
              <a:t>2</a:t>
            </a:r>
            <a:r>
              <a:rPr lang="en-US" altLang="zh-TW" sz="2400" dirty="0">
                <a:solidFill>
                  <a:srgbClr val="0000FF"/>
                </a:solidFill>
              </a:rPr>
              <a:t>, …… x</a:t>
            </a:r>
            <a:r>
              <a:rPr lang="en-US" altLang="zh-TW" sz="2400" baseline="30000" dirty="0">
                <a:solidFill>
                  <a:srgbClr val="0000FF"/>
                </a:solidFill>
              </a:rPr>
              <a:t>i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87" name="向上箭號 86"/>
          <p:cNvSpPr/>
          <p:nvPr/>
        </p:nvSpPr>
        <p:spPr>
          <a:xfrm>
            <a:off x="4439929" y="370836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39930" y="256478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57644" y="371243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57645" y="256884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873999" y="3782668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941824" y="2594406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o</a:t>
            </a:r>
            <a:endParaRPr lang="zh-TW" altLang="en-US" sz="2800" baseline="30000" dirty="0"/>
          </a:p>
        </p:txBody>
      </p:sp>
      <p:sp>
        <p:nvSpPr>
          <p:cNvPr id="45" name="弧形箭號 (上彎) 44"/>
          <p:cNvSpPr/>
          <p:nvPr/>
        </p:nvSpPr>
        <p:spPr>
          <a:xfrm>
            <a:off x="3102133" y="3636220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35814" y="364148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276600" y="3632685"/>
            <a:ext cx="87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W</a:t>
            </a:r>
            <a:r>
              <a:rPr lang="en-US" altLang="zh-TW" sz="2800" baseline="30000" dirty="0" err="1"/>
              <a:t>h</a:t>
            </a:r>
            <a:endParaRPr lang="zh-TW" altLang="en-US" sz="28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019800" y="3607017"/>
            <a:ext cx="88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W</a:t>
            </a:r>
            <a:r>
              <a:rPr lang="en-US" altLang="zh-TW" sz="2800" baseline="30000" dirty="0" err="1"/>
              <a:t>h</a:t>
            </a:r>
            <a:endParaRPr lang="zh-TW" altLang="en-US" sz="2800" baseline="30000" dirty="0"/>
          </a:p>
        </p:txBody>
      </p:sp>
      <p:sp>
        <p:nvSpPr>
          <p:cNvPr id="49" name="手繪多邊形 48"/>
          <p:cNvSpPr/>
          <p:nvPr/>
        </p:nvSpPr>
        <p:spPr>
          <a:xfrm flipH="1">
            <a:off x="5143498" y="2922301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4667637" y="379447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7478199" y="3829964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170862" y="2592877"/>
            <a:ext cx="63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o</a:t>
            </a:r>
            <a:endParaRPr lang="zh-TW" altLang="en-US" sz="2800" baseline="30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720887" y="2604726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o</a:t>
            </a:r>
            <a:endParaRPr lang="zh-TW" altLang="en-US" sz="2800" baseline="30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39554" y="280960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31511" y="31395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01157" y="317743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71698" y="282952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02539" y="2821145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1588720" y="5218777"/>
            <a:ext cx="6157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7" grpId="0"/>
      <p:bldP spid="87" grpId="0" animBg="1"/>
      <p:bldP spid="88" grpId="0" animBg="1"/>
      <p:bldP spid="89" grpId="0" animBg="1"/>
      <p:bldP spid="90" grpId="0" animBg="1"/>
      <p:bldP spid="40" grpId="0"/>
      <p:bldP spid="42" grpId="0"/>
      <p:bldP spid="45" grpId="0" animBg="1"/>
      <p:bldP spid="46" grpId="0" animBg="1"/>
      <p:bldP spid="47" grpId="0"/>
      <p:bldP spid="48" grpId="0"/>
      <p:bldP spid="49" grpId="0" animBg="1"/>
      <p:bldP spid="50" grpId="0"/>
      <p:bldP spid="51" grpId="0"/>
      <p:bldP spid="53" grpId="0"/>
      <p:bldP spid="54" grpId="0"/>
      <p:bldP spid="56" grpId="0"/>
      <p:bldP spid="58" grpId="0"/>
      <p:bldP spid="61" grpId="0"/>
      <p:bldP spid="62" grpId="0"/>
      <p:bldP spid="6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49"/>
          <p:cNvSpPr txBox="1"/>
          <p:nvPr/>
        </p:nvSpPr>
        <p:spPr>
          <a:xfrm>
            <a:off x="2029802" y="20336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265522" y="204588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01242" y="202080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1143000"/>
            <a:ext cx="8229600" cy="1066800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RNN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75889" y="2553465"/>
            <a:ext cx="6372281" cy="2732479"/>
            <a:chOff x="6241433" y="2599271"/>
            <a:chExt cx="6372281" cy="2732479"/>
          </a:xfrm>
        </p:grpSpPr>
        <p:sp>
          <p:nvSpPr>
            <p:cNvPr id="80" name="矩形 79"/>
            <p:cNvSpPr/>
            <p:nvPr/>
          </p:nvSpPr>
          <p:spPr>
            <a:xfrm>
              <a:off x="6241433" y="4895000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6260482" y="3746789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83435" y="2625599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8506494" y="4861217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8525543" y="3747512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8548496" y="2626322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0749539" y="4860494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0768588" y="3746789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0791541" y="2625599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向上箭號 99"/>
            <p:cNvSpPr/>
            <p:nvPr/>
          </p:nvSpPr>
          <p:spPr>
            <a:xfrm>
              <a:off x="6585634" y="4243712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向上箭號 100"/>
            <p:cNvSpPr/>
            <p:nvPr/>
          </p:nvSpPr>
          <p:spPr>
            <a:xfrm>
              <a:off x="6585635" y="3100128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6375761" y="487008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8611757" y="486121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10877755" y="4850759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6381031" y="2599271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8661118" y="2610089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10877755" y="2610854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108" name="向上箭號 107"/>
            <p:cNvSpPr/>
            <p:nvPr/>
          </p:nvSpPr>
          <p:spPr>
            <a:xfrm>
              <a:off x="8875612" y="4251165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向上箭號 108"/>
            <p:cNvSpPr/>
            <p:nvPr/>
          </p:nvSpPr>
          <p:spPr>
            <a:xfrm>
              <a:off x="8875613" y="3107581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向上箭號 109"/>
            <p:cNvSpPr/>
            <p:nvPr/>
          </p:nvSpPr>
          <p:spPr>
            <a:xfrm>
              <a:off x="11119582" y="4248291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向上箭號 110"/>
            <p:cNvSpPr/>
            <p:nvPr/>
          </p:nvSpPr>
          <p:spPr>
            <a:xfrm>
              <a:off x="11119583" y="3104707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向右箭號 111"/>
            <p:cNvSpPr/>
            <p:nvPr/>
          </p:nvSpPr>
          <p:spPr>
            <a:xfrm>
              <a:off x="7503030" y="374675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向右箭號 112"/>
            <p:cNvSpPr/>
            <p:nvPr/>
          </p:nvSpPr>
          <p:spPr>
            <a:xfrm>
              <a:off x="9763251" y="3746754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6793514" y="4379999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i</a:t>
              </a:r>
              <a:endParaRPr lang="zh-TW" altLang="en-US" sz="2400" baseline="30000" dirty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6833525" y="3192847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11722942" y="3592746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20" name="文字方塊 119"/>
            <p:cNvSpPr txBox="1"/>
            <p:nvPr/>
          </p:nvSpPr>
          <p:spPr>
            <a:xfrm>
              <a:off x="7627118" y="3410483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W</a:t>
              </a:r>
              <a:r>
                <a:rPr lang="en-US" altLang="zh-TW" sz="2400" baseline="30000" dirty="0" err="1"/>
                <a:t>h</a:t>
              </a:r>
              <a:endParaRPr lang="zh-TW" altLang="en-US" sz="2400" baseline="30000" dirty="0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9838638" y="3423680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W</a:t>
              </a:r>
              <a:r>
                <a:rPr lang="en-US" altLang="zh-TW" sz="2400" baseline="30000" dirty="0" err="1"/>
                <a:t>h</a:t>
              </a:r>
              <a:endParaRPr lang="zh-TW" altLang="en-US" sz="2400" baseline="30000" dirty="0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9078635" y="4379999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i</a:t>
              </a:r>
              <a:endParaRPr lang="zh-TW" altLang="en-US" sz="2400" baseline="30000" dirty="0"/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9118646" y="3192847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1347716" y="4397901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i</a:t>
              </a:r>
              <a:endParaRPr lang="zh-TW" altLang="en-US" sz="2400" baseline="30000" dirty="0"/>
            </a:p>
          </p:txBody>
        </p:sp>
        <p:sp>
          <p:nvSpPr>
            <p:cNvPr id="125" name="文字方塊 124"/>
            <p:cNvSpPr txBox="1"/>
            <p:nvPr/>
          </p:nvSpPr>
          <p:spPr>
            <a:xfrm>
              <a:off x="11387727" y="3210749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867097" y="1538673"/>
                <a:ext cx="576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097" y="1538673"/>
                <a:ext cx="57611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3947" r="-16842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167313" y="1538673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3" y="1538673"/>
                <a:ext cx="582724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6842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428054" y="1558744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054" y="1558744"/>
                <a:ext cx="58272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4000" r="-16667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上-下雙向箭號 45"/>
          <p:cNvSpPr/>
          <p:nvPr/>
        </p:nvSpPr>
        <p:spPr>
          <a:xfrm>
            <a:off x="1972288" y="1985944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上-下雙向箭號 47"/>
          <p:cNvSpPr/>
          <p:nvPr/>
        </p:nvSpPr>
        <p:spPr>
          <a:xfrm>
            <a:off x="4269919" y="1992638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上-下雙向箭號 48"/>
          <p:cNvSpPr/>
          <p:nvPr/>
        </p:nvSpPr>
        <p:spPr>
          <a:xfrm>
            <a:off x="6502491" y="1998166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643994" y="6094102"/>
            <a:ext cx="543450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Backpropagation through time (BPTT)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59106" y="712707"/>
            <a:ext cx="325063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How to train?</a:t>
            </a:r>
            <a:endParaRPr lang="zh-TW" altLang="en-US" sz="3200" dirty="0"/>
          </a:p>
        </p:txBody>
      </p:sp>
      <p:sp>
        <p:nvSpPr>
          <p:cNvPr id="54" name="矩形 53"/>
          <p:cNvSpPr/>
          <p:nvPr/>
        </p:nvSpPr>
        <p:spPr>
          <a:xfrm>
            <a:off x="2372166" y="1511296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4705148" y="1501810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6955028" y="1515082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2257935" y="4351488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287184" y="316988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3045031" y="3377873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3993" y="5473167"/>
            <a:ext cx="8478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Find the network parameters to minimize the total cost:</a:t>
            </a:r>
            <a:endParaRPr lang="zh-TW" altLang="en-US" sz="2800" dirty="0"/>
          </a:p>
        </p:txBody>
      </p:sp>
      <p:sp>
        <p:nvSpPr>
          <p:cNvPr id="61" name="矩形 60"/>
          <p:cNvSpPr/>
          <p:nvPr/>
        </p:nvSpPr>
        <p:spPr>
          <a:xfrm>
            <a:off x="4518880" y="4364366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8129" y="3182762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5305976" y="3390751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805230" y="434888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834479" y="3167280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43" grpId="0"/>
      <p:bldP spid="44" grpId="0"/>
      <p:bldP spid="45" grpId="0"/>
      <p:bldP spid="46" grpId="0" animBg="1"/>
      <p:bldP spid="48" grpId="0" animBg="1"/>
      <p:bldP spid="49" grpId="0" animBg="1"/>
      <p:bldP spid="51" grpId="0" animBg="1"/>
      <p:bldP spid="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4" grpId="0"/>
      <p:bldP spid="61" grpId="0" animBg="1"/>
      <p:bldP spid="62" grpId="0" animBg="1"/>
      <p:bldP spid="63" grpId="0" animBg="1"/>
      <p:bldP spid="65" grpId="0" animBg="1"/>
      <p:bldP spid="6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1143000"/>
            <a:ext cx="8229600" cy="1066800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RNN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86000" y="1445567"/>
            <a:ext cx="543450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Backpropagation through time (BPTT)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59106" y="712707"/>
            <a:ext cx="325063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How to train?</a:t>
            </a:r>
            <a:endParaRPr lang="zh-TW" alt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FC0FC-0F7C-4D7E-8568-D656A831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30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484" y="685828"/>
            <a:ext cx="8229600" cy="1066800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Of course it can be deep …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7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14156DE4-60FD-4A7F-B21F-ACC720F74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05000"/>
            <a:ext cx="4762500" cy="2571750"/>
          </a:xfrm>
          <a:prstGeom prst="rect">
            <a:avLst/>
          </a:prstGeom>
        </p:spPr>
      </p:pic>
      <p:pic>
        <p:nvPicPr>
          <p:cNvPr id="15362" name="Picture 2" descr="https://miro.medium.com/max/138/1*yQzlE7JseW32VVU-xlOUvQ.png">
            <a:extLst>
              <a:ext uri="{FF2B5EF4-FFF2-40B4-BE49-F238E27FC236}">
                <a16:creationId xmlns:a16="http://schemas.microsoft.com/office/drawing/2014/main" id="{501E644A-BDF1-4E71-B1D2-A6338B20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5114925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5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777240" y="17526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</a:t>
            </a: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你可能已经注意到隐藏状态中奇怪的颜色分布， 这是为了说明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RNN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被称为短期记忆的问题。</a:t>
            </a:r>
            <a:endParaRPr lang="zh-CN" altLang="en-US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8" name="Picture 2" descr="https://miro.medium.com/max/138/1*yQzlE7JseW32VVU-xlOUvQ.png">
            <a:extLst>
              <a:ext uri="{FF2B5EF4-FFF2-40B4-BE49-F238E27FC236}">
                <a16:creationId xmlns:a16="http://schemas.microsoft.com/office/drawing/2014/main" id="{C07F1F6D-AEA3-44AE-AB22-E0CA3D84C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344424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EB5DD3-5506-4D4D-915C-917DF7930C8F}"/>
              </a:ext>
            </a:extLst>
          </p:cNvPr>
          <p:cNvSpPr/>
          <p:nvPr/>
        </p:nvSpPr>
        <p:spPr>
          <a:xfrm>
            <a:off x="762000" y="3478530"/>
            <a:ext cx="6019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短期记忆是由梯度消失问题引起的，这在其他神经网络架构中也很普遍。由于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RNN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处理更多步骤，因此难以保留先前步骤中的信息。正如你所看到的，在最后的时间步骤中，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“what”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“time”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这个词的信息几乎不存在。短期记忆和消失梯度是由于反向传播的性质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------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反向传播是用于训练和优化神经网络的算法。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45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777240" y="17526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14DE6-886A-4EE2-A937-B8E86BE5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3812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F79E2-2443-4F47-9FC2-F001EF50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3200"/>
            <a:ext cx="23812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2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777240" y="17526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14DE6-886A-4EE2-A937-B8E86BE5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9" y="2121932"/>
            <a:ext cx="23812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F79E2-2443-4F47-9FC2-F001EF50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31" y="2216348"/>
            <a:ext cx="238125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8E3A-D86D-4C0D-A27A-FF7A6EB6A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882514"/>
            <a:ext cx="3354706" cy="188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4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499021A5-5D7A-44A5-A2DE-FFA85F3A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" y="1937266"/>
            <a:ext cx="9157335" cy="2409825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E408737-2BE6-48BA-B132-A461446B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347091"/>
            <a:ext cx="9048750" cy="2381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9760CF-19E7-481C-A808-81CD9830C5EF}"/>
              </a:ext>
            </a:extLst>
          </p:cNvPr>
          <p:cNvSpPr/>
          <p:nvPr/>
        </p:nvSpPr>
        <p:spPr>
          <a:xfrm>
            <a:off x="95250" y="1922026"/>
            <a:ext cx="7524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RNN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将先前的隐藏状态传递给序列的下一步。隐藏状态充当神经网络的记忆。它保存着网络以前见过的数据信息。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9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17418" name="Picture 10" descr="https://latex.codecogs.com/gif.latex?%5Chuge%20%24%24%20h%5E%7B%28t%29%7D%3D%5Cphi%28Ux%5E%7B%28t%29%7D&amp;plus;Wh%5E%7B%28t-1%29%7D&amp;plus;b%29%20%24%24">
            <a:extLst>
              <a:ext uri="{FF2B5EF4-FFF2-40B4-BE49-F238E27FC236}">
                <a16:creationId xmlns:a16="http://schemas.microsoft.com/office/drawing/2014/main" id="{DE4AAC9D-C11C-40E3-A88E-FFEEBF5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019800"/>
            <a:ext cx="4472342" cy="4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github.com/scutan90/DeepLearning-500-questions/raw/master/ch06_%E5%BE%AA%E7%8E%AF%E7%A5%9E%E7%BB%8F%E7%BD%91%E7%BB%9C(RNN)/img/ch6/rnnbp.png">
            <a:extLst>
              <a:ext uri="{FF2B5EF4-FFF2-40B4-BE49-F238E27FC236}">
                <a16:creationId xmlns:a16="http://schemas.microsoft.com/office/drawing/2014/main" id="{BF01DEF2-1954-4D26-A0EB-DB673BB6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20" y="1937266"/>
            <a:ext cx="566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A4EF-B100-47FE-82C7-94984495C05D}"/>
              </a:ext>
            </a:extLst>
          </p:cNvPr>
          <p:cNvSpPr txBox="1"/>
          <p:nvPr/>
        </p:nvSpPr>
        <p:spPr>
          <a:xfrm>
            <a:off x="1143000" y="37338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t </a:t>
            </a:r>
            <a:r>
              <a:rPr lang="zh-CN" altLang="en-US" dirty="0"/>
              <a:t>时刻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775328"/>
            <a:ext cx="8229600" cy="106680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时序数据</a:t>
            </a:r>
            <a:endParaRPr 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81C610-D405-40F3-8118-F310C2FD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57400"/>
            <a:ext cx="4572000" cy="2571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D5EF5-8831-4413-B440-145898C645EE}"/>
              </a:ext>
            </a:extLst>
          </p:cNvPr>
          <p:cNvSpPr txBox="1"/>
          <p:nvPr/>
        </p:nvSpPr>
        <p:spPr>
          <a:xfrm>
            <a:off x="3519353" y="5410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预测小球的位置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9606B-4D2B-4BAD-9798-825183A9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0534" y="3193256"/>
            <a:ext cx="602932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17418" name="Picture 10" descr="https://latex.codecogs.com/gif.latex?%5Chuge%20%24%24%20h%5E%7B%28t%29%7D%3D%5Cphi%28Ux%5E%7B%28t%29%7D&amp;plus;Wh%5E%7B%28t-1%29%7D&amp;plus;b%29%20%24%24">
            <a:extLst>
              <a:ext uri="{FF2B5EF4-FFF2-40B4-BE49-F238E27FC236}">
                <a16:creationId xmlns:a16="http://schemas.microsoft.com/office/drawing/2014/main" id="{DE4AAC9D-C11C-40E3-A88E-FFEEBF5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427226"/>
            <a:ext cx="4472342" cy="4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github.com/scutan90/DeepLearning-500-questions/raw/master/ch06_%E5%BE%AA%E7%8E%AF%E7%A5%9E%E7%BB%8F%E7%BD%91%E7%BB%9C(RNN)/img/ch6/rnnbp.png">
            <a:extLst>
              <a:ext uri="{FF2B5EF4-FFF2-40B4-BE49-F238E27FC236}">
                <a16:creationId xmlns:a16="http://schemas.microsoft.com/office/drawing/2014/main" id="{BF01DEF2-1954-4D26-A0EB-DB673BB6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79" y="1680210"/>
            <a:ext cx="566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A4EF-B100-47FE-82C7-94984495C05D}"/>
              </a:ext>
            </a:extLst>
          </p:cNvPr>
          <p:cNvSpPr txBox="1"/>
          <p:nvPr/>
        </p:nvSpPr>
        <p:spPr>
          <a:xfrm>
            <a:off x="159433" y="5450086"/>
            <a:ext cx="355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t </a:t>
            </a:r>
            <a:r>
              <a:rPr lang="zh-CN" altLang="en-US" dirty="0"/>
              <a:t>时刻</a:t>
            </a:r>
            <a:r>
              <a:rPr lang="en-US" altLang="zh-CN" dirty="0"/>
              <a:t>,phi       </a:t>
            </a:r>
            <a:r>
              <a:rPr lang="zh-CN" altLang="en-US" dirty="0"/>
              <a:t>是激活函数 </a:t>
            </a:r>
            <a:r>
              <a:rPr lang="en-US" altLang="zh-CN" dirty="0"/>
              <a:t>sigma</a:t>
            </a:r>
            <a:r>
              <a:rPr lang="zh-CN" altLang="en-US" dirty="0"/>
              <a:t>是模型的预测输出激活函数</a:t>
            </a:r>
            <a:endParaRPr lang="en-US" dirty="0"/>
          </a:p>
        </p:txBody>
      </p:sp>
      <p:pic>
        <p:nvPicPr>
          <p:cNvPr id="23554" name="Picture 2" descr="https://latex.codecogs.com/gif.latex?%5Chuge%20%24%5Cphi%28%29%24">
            <a:extLst>
              <a:ext uri="{FF2B5EF4-FFF2-40B4-BE49-F238E27FC236}">
                <a16:creationId xmlns:a16="http://schemas.microsoft.com/office/drawing/2014/main" id="{72816BA8-6F38-457E-AF5C-46FE1624C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5" y="5519380"/>
            <a:ext cx="260325" cy="2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atex.codecogs.com/gif.latex?%5Chuge%20%24%24%20o%5E%7B%28t%29%7D%3DVh%5E%7B%28t%29%7D&amp;plus;c%20%24%24">
            <a:extLst>
              <a:ext uri="{FF2B5EF4-FFF2-40B4-BE49-F238E27FC236}">
                <a16:creationId xmlns:a16="http://schemas.microsoft.com/office/drawing/2014/main" id="{D3EAEDDC-AE75-4033-9574-F80328FC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933777"/>
            <a:ext cx="23336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latex.codecogs.com/gif.latex?%5Chuge%20%24%24%20%5Cwidehat%7By%7D%5E%7B%28t%29%7D%3D%5Csigma%28o%5E%7B%28t%29%7D%29%20%24%24">
            <a:extLst>
              <a:ext uri="{FF2B5EF4-FFF2-40B4-BE49-F238E27FC236}">
                <a16:creationId xmlns:a16="http://schemas.microsoft.com/office/drawing/2014/main" id="{14A30534-4B59-4AFF-84BC-890D0696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391275"/>
            <a:ext cx="19050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2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17418" name="Picture 10" descr="https://latex.codecogs.com/gif.latex?%5Chuge%20%24%24%20h%5E%7B%28t%29%7D%3D%5Cphi%28Ux%5E%7B%28t%29%7D&amp;plus;Wh%5E%7B%28t-1%29%7D&amp;plus;b%29%20%24%24">
            <a:extLst>
              <a:ext uri="{FF2B5EF4-FFF2-40B4-BE49-F238E27FC236}">
                <a16:creationId xmlns:a16="http://schemas.microsoft.com/office/drawing/2014/main" id="{DE4AAC9D-C11C-40E3-A88E-FFEEBF5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427226"/>
            <a:ext cx="4472342" cy="4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github.com/scutan90/DeepLearning-500-questions/raw/master/ch06_%E5%BE%AA%E7%8E%AF%E7%A5%9E%E7%BB%8F%E7%BD%91%E7%BB%9C(RNN)/img/ch6/rnnbp.png">
            <a:extLst>
              <a:ext uri="{FF2B5EF4-FFF2-40B4-BE49-F238E27FC236}">
                <a16:creationId xmlns:a16="http://schemas.microsoft.com/office/drawing/2014/main" id="{BF01DEF2-1954-4D26-A0EB-DB673BB6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79" y="1680210"/>
            <a:ext cx="566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A4EF-B100-47FE-82C7-94984495C05D}"/>
              </a:ext>
            </a:extLst>
          </p:cNvPr>
          <p:cNvSpPr txBox="1"/>
          <p:nvPr/>
        </p:nvSpPr>
        <p:spPr>
          <a:xfrm>
            <a:off x="159433" y="5450086"/>
            <a:ext cx="355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t </a:t>
            </a:r>
            <a:r>
              <a:rPr lang="zh-CN" altLang="en-US" dirty="0"/>
              <a:t>时刻</a:t>
            </a:r>
            <a:r>
              <a:rPr lang="en-US" altLang="zh-CN" dirty="0"/>
              <a:t>,phi       </a:t>
            </a:r>
            <a:r>
              <a:rPr lang="zh-CN" altLang="en-US" dirty="0"/>
              <a:t>是激活函数 </a:t>
            </a:r>
            <a:r>
              <a:rPr lang="en-US" altLang="zh-CN" dirty="0"/>
              <a:t>sigma</a:t>
            </a:r>
            <a:r>
              <a:rPr lang="zh-CN" altLang="en-US" dirty="0"/>
              <a:t>是模型的预测输出激活函数</a:t>
            </a:r>
            <a:endParaRPr lang="en-US" dirty="0"/>
          </a:p>
        </p:txBody>
      </p:sp>
      <p:pic>
        <p:nvPicPr>
          <p:cNvPr id="23554" name="Picture 2" descr="https://latex.codecogs.com/gif.latex?%5Chuge%20%24%5Cphi%28%29%24">
            <a:extLst>
              <a:ext uri="{FF2B5EF4-FFF2-40B4-BE49-F238E27FC236}">
                <a16:creationId xmlns:a16="http://schemas.microsoft.com/office/drawing/2014/main" id="{72816BA8-6F38-457E-AF5C-46FE1624C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5" y="5519380"/>
            <a:ext cx="260325" cy="2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atex.codecogs.com/gif.latex?%5Chuge%20%24%24%20o%5E%7B%28t%29%7D%3DVh%5E%7B%28t%29%7D&amp;plus;c%20%24%24">
            <a:extLst>
              <a:ext uri="{FF2B5EF4-FFF2-40B4-BE49-F238E27FC236}">
                <a16:creationId xmlns:a16="http://schemas.microsoft.com/office/drawing/2014/main" id="{D3EAEDDC-AE75-4033-9574-F80328FC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933777"/>
            <a:ext cx="23336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latex.codecogs.com/gif.latex?%5Chuge%20%24%24%20%5Cwidehat%7By%7D%5E%7B%28t%29%7D%3D%5Csigma%28o%5E%7B%28t%29%7D%29%20%24%24">
            <a:extLst>
              <a:ext uri="{FF2B5EF4-FFF2-40B4-BE49-F238E27FC236}">
                <a16:creationId xmlns:a16="http://schemas.microsoft.com/office/drawing/2014/main" id="{14A30534-4B59-4AFF-84BC-890D0696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391275"/>
            <a:ext cx="19050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42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E34E4-B4E5-43DA-BCF6-C2097B07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97443"/>
            <a:ext cx="7620000" cy="3015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FA724B-E327-40B3-89AE-C54CF6D62375}"/>
              </a:ext>
            </a:extLst>
          </p:cNvPr>
          <p:cNvSpPr/>
          <p:nvPr/>
        </p:nvSpPr>
        <p:spPr>
          <a:xfrm>
            <a:off x="487680" y="2028690"/>
            <a:ext cx="7741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让我们观察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RNN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的一个单元格，看看如何计算隐藏状态。首先，将输入和先前隐藏状态组合成一个向量。这个向量现在含有当前输入和先前输入的信息。向量经过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tanh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激活，输出新的隐藏状态，或网络的记忆。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9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96240" y="1624429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B1B72-9298-4D14-89A4-96811625475B}"/>
              </a:ext>
            </a:extLst>
          </p:cNvPr>
          <p:cNvSpPr/>
          <p:nvPr/>
        </p:nvSpPr>
        <p:spPr>
          <a:xfrm>
            <a:off x="381000" y="1865590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/>
            </a:br>
            <a:r>
              <a:rPr lang="en-US" altLang="zh-CN" dirty="0"/>
              <a:t>tanh</a:t>
            </a:r>
            <a:r>
              <a:rPr lang="zh-CN" altLang="en-US" dirty="0"/>
              <a:t>激活用于帮助调节流经网络的值。 </a:t>
            </a:r>
            <a:r>
              <a:rPr lang="en-US" altLang="zh-CN" dirty="0"/>
              <a:t>tanh</a:t>
            </a:r>
            <a:r>
              <a:rPr lang="zh-CN" altLang="en-US" dirty="0"/>
              <a:t>函数将值压缩为始终在</a:t>
            </a:r>
            <a:r>
              <a:rPr lang="en-US" altLang="zh-CN" dirty="0"/>
              <a:t>-1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84ABE-1E75-4EBA-93B7-0EA67BA0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2863810"/>
            <a:ext cx="9048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96240" y="1624429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B1B72-9298-4D14-89A4-96811625475B}"/>
              </a:ext>
            </a:extLst>
          </p:cNvPr>
          <p:cNvSpPr/>
          <p:nvPr/>
        </p:nvSpPr>
        <p:spPr>
          <a:xfrm>
            <a:off x="381000" y="186559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9E1D8-A84D-489F-8CD7-723B0E2408F5}"/>
              </a:ext>
            </a:extLst>
          </p:cNvPr>
          <p:cNvSpPr/>
          <p:nvPr/>
        </p:nvSpPr>
        <p:spPr>
          <a:xfrm>
            <a:off x="434340" y="2024746"/>
            <a:ext cx="810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当向量流经神经网络时，由于各种数学运算，它经历了许多变换。假设一个值连续乘以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。你可以看到某些值如何爆炸增长的，导致其他值看起来微不足道。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3FBA1-73D2-4538-9247-1D2D297F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" y="5410200"/>
            <a:ext cx="9048750" cy="12001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7938D2F-EA2C-4D70-AF23-EA3C408AE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753082"/>
            <a:ext cx="9048750" cy="1200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EF3AC4-87C9-48A0-B788-9E9DA0A6E4F3}"/>
              </a:ext>
            </a:extLst>
          </p:cNvPr>
          <p:cNvSpPr/>
          <p:nvPr/>
        </p:nvSpPr>
        <p:spPr>
          <a:xfrm>
            <a:off x="521970" y="4337863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tanh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函数确保值在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-1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之间，从而调节神经网络的输出。你可以看到上面的相同值通过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tanh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函数保持界限之间。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94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96240" y="1624429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3FBA1-73D2-4538-9247-1D2D297F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2228850"/>
            <a:ext cx="9048750" cy="1200150"/>
          </a:xfrm>
          <a:prstGeom prst="rect">
            <a:avLst/>
          </a:prstGeom>
        </p:spPr>
      </p:pic>
      <p:pic>
        <p:nvPicPr>
          <p:cNvPr id="11" name="Picture 2" descr="https://miro.medium.com/max/138/1*yQzlE7JseW32VVU-xlOUvQ.png">
            <a:extLst>
              <a:ext uri="{FF2B5EF4-FFF2-40B4-BE49-F238E27FC236}">
                <a16:creationId xmlns:a16="http://schemas.microsoft.com/office/drawing/2014/main" id="{7305DFA3-1742-4620-84F0-745F1F8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449580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2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96240" y="1624429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B1B72-9298-4D14-89A4-96811625475B}"/>
              </a:ext>
            </a:extLst>
          </p:cNvPr>
          <p:cNvSpPr/>
          <p:nvPr/>
        </p:nvSpPr>
        <p:spPr>
          <a:xfrm>
            <a:off x="381000" y="1865590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/>
            </a:br>
            <a:r>
              <a:rPr lang="en-US" altLang="zh-CN" dirty="0"/>
              <a:t>tanh</a:t>
            </a:r>
            <a:r>
              <a:rPr lang="zh-CN" altLang="en-US" dirty="0"/>
              <a:t>激活用于帮助调节流经网络的值。 </a:t>
            </a:r>
            <a:r>
              <a:rPr lang="en-US" altLang="zh-CN" dirty="0"/>
              <a:t>tanh</a:t>
            </a:r>
            <a:r>
              <a:rPr lang="zh-CN" altLang="en-US" dirty="0"/>
              <a:t>函数将值压缩为始终在</a:t>
            </a:r>
            <a:r>
              <a:rPr lang="en-US" altLang="zh-CN" dirty="0"/>
              <a:t>-1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之间。</a:t>
            </a:r>
            <a:endParaRPr lang="en-US" dirty="0"/>
          </a:p>
        </p:txBody>
      </p:sp>
      <p:pic>
        <p:nvPicPr>
          <p:cNvPr id="27650" name="Picture 2" descr="https://github.com/scutan90/DeepLearning-500-questions/raw/master/ch06_%E5%BE%AA%E7%8E%AF%E7%A5%9E%E7%BB%8F%E7%BD%91%E7%BB%9C(RNN)/img/ch6/tanh.jpg">
            <a:extLst>
              <a:ext uri="{FF2B5EF4-FFF2-40B4-BE49-F238E27FC236}">
                <a16:creationId xmlns:a16="http://schemas.microsoft.com/office/drawing/2014/main" id="{3A4C9CE1-B0FA-4465-B031-08B0D9F2B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83609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72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913BD-3EA9-4592-9F57-256B31CA7955}"/>
              </a:ext>
            </a:extLst>
          </p:cNvPr>
          <p:cNvSpPr/>
          <p:nvPr/>
        </p:nvSpPr>
        <p:spPr>
          <a:xfrm>
            <a:off x="38100" y="156793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梯度消失 为什么会梯度消失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?</a:t>
            </a:r>
            <a:endParaRPr lang="zh-CN" altLang="en-US" b="1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17418" name="Picture 10" descr="https://latex.codecogs.com/gif.latex?%5Chuge%20%24%24%20h%5E%7B%28t%29%7D%3D%5Cphi%28Ux%5E%7B%28t%29%7D&amp;plus;Wh%5E%7B%28t-1%29%7D&amp;plus;b%29%20%24%24">
            <a:extLst>
              <a:ext uri="{FF2B5EF4-FFF2-40B4-BE49-F238E27FC236}">
                <a16:creationId xmlns:a16="http://schemas.microsoft.com/office/drawing/2014/main" id="{DE4AAC9D-C11C-40E3-A88E-FFEEBF5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427226"/>
            <a:ext cx="4472342" cy="4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github.com/scutan90/DeepLearning-500-questions/raw/master/ch06_%E5%BE%AA%E7%8E%AF%E7%A5%9E%E7%BB%8F%E7%BD%91%E7%BB%9C(RNN)/img/ch6/rnnbp.png">
            <a:extLst>
              <a:ext uri="{FF2B5EF4-FFF2-40B4-BE49-F238E27FC236}">
                <a16:creationId xmlns:a16="http://schemas.microsoft.com/office/drawing/2014/main" id="{BF01DEF2-1954-4D26-A0EB-DB673BB6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79" y="1680210"/>
            <a:ext cx="566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atex.codecogs.com/gif.latex?%5Chuge%20%24%24%20o%5E%7B%28t%29%7D%3DVh%5E%7B%28t%29%7D&amp;plus;c%20%24%24">
            <a:extLst>
              <a:ext uri="{FF2B5EF4-FFF2-40B4-BE49-F238E27FC236}">
                <a16:creationId xmlns:a16="http://schemas.microsoft.com/office/drawing/2014/main" id="{D3EAEDDC-AE75-4033-9574-F80328FC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86" y="5933777"/>
            <a:ext cx="23336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latex.codecogs.com/gif.latex?%5Chuge%20%24%24%20%5Cwidehat%7By%7D%5E%7B%28t%29%7D%3D%5Csigma%28o%5E%7B%28t%29%7D%29%20%24%24">
            <a:extLst>
              <a:ext uri="{FF2B5EF4-FFF2-40B4-BE49-F238E27FC236}">
                <a16:creationId xmlns:a16="http://schemas.microsoft.com/office/drawing/2014/main" id="{14A30534-4B59-4AFF-84BC-890D0696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391275"/>
            <a:ext cx="19050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s://latex.codecogs.com/gif.latex?%5Chuge%20%24%24%20%5Cprod_%7Bj%3Dk&amp;plus;1%7D%5E%7Bt%7D%7B%5Cfrac%7B%5Cpartial%7Bh%5E%7Bj%7D%7D%7D%7B%5Cpartial%7Bh%5E%7Bj-1%7D%7D%7D%7D%20%3D%20%5Cprod_%7Bj%3Dk&amp;plus;1%7D%5E%7Bt%7D%7Btanh%5E%7B%27%7D%7D%5Ccdot%20W_%7Bs%7D%20%24%24">
            <a:extLst>
              <a:ext uri="{FF2B5EF4-FFF2-40B4-BE49-F238E27FC236}">
                <a16:creationId xmlns:a16="http://schemas.microsoft.com/office/drawing/2014/main" id="{C7E76291-DE10-4B39-8BF6-C93AE726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925946"/>
            <a:ext cx="3333750" cy="8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40FAE7-A576-4CDE-9940-FA718DC86713}"/>
              </a:ext>
            </a:extLst>
          </p:cNvPr>
          <p:cNvSpPr/>
          <p:nvPr/>
        </p:nvSpPr>
        <p:spPr>
          <a:xfrm>
            <a:off x="381000" y="4367201"/>
            <a:ext cx="33337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基于上式，会发现累乘会导致激活函数导数的累乘，如果取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tanh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sigmoid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函数作为激活函数的话，那么必然是一堆小数在做乘法，结果就是越乘越小。随着时间序列的不断深入，小数的累乘就会导致梯度越来越小直到接近于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，这就是“梯度消失“现象。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81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普通神经元的缺点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B1B72-9298-4D14-89A4-96811625475B}"/>
              </a:ext>
            </a:extLst>
          </p:cNvPr>
          <p:cNvSpPr/>
          <p:nvPr/>
        </p:nvSpPr>
        <p:spPr>
          <a:xfrm>
            <a:off x="381000" y="186559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B1712-035A-4837-9D48-68BA36F7D8A7}"/>
              </a:ext>
            </a:extLst>
          </p:cNvPr>
          <p:cNvSpPr txBox="1"/>
          <p:nvPr/>
        </p:nvSpPr>
        <p:spPr>
          <a:xfrm>
            <a:off x="457200" y="1596211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Tanh?</a:t>
            </a:r>
          </a:p>
          <a:p>
            <a:r>
              <a:rPr lang="en-US" dirty="0"/>
              <a:t>Why not Sigmoid? </a:t>
            </a:r>
            <a:r>
              <a:rPr lang="en-US" dirty="0" err="1"/>
              <a:t>ReLU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95DD9-48F3-4F30-A4E8-A8FA2335C60F}"/>
              </a:ext>
            </a:extLst>
          </p:cNvPr>
          <p:cNvSpPr/>
          <p:nvPr/>
        </p:nvSpPr>
        <p:spPr>
          <a:xfrm>
            <a:off x="480060" y="2263199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https://www.zhihu.com/question/61265076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89F25-98F6-4647-9177-5746F20D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632531"/>
            <a:ext cx="4529138" cy="411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89E51D-221D-4356-95D2-94D263785EED}"/>
              </a:ext>
            </a:extLst>
          </p:cNvPr>
          <p:cNvSpPr/>
          <p:nvPr/>
        </p:nvSpPr>
        <p:spPr>
          <a:xfrm>
            <a:off x="304800" y="3076306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Lato"/>
              </a:rPr>
              <a:t>sigmoid 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的导数在 </a:t>
            </a:r>
            <a:r>
              <a:rPr lang="en-US" altLang="zh-CN" dirty="0">
                <a:solidFill>
                  <a:srgbClr val="1A1A1A"/>
                </a:solidFill>
                <a:latin typeface="Lato"/>
              </a:rPr>
              <a:t>[0, 0.25] 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范围里；</a:t>
            </a:r>
            <a:r>
              <a:rPr lang="en-US" altLang="zh-CN" dirty="0">
                <a:solidFill>
                  <a:srgbClr val="1A1A1A"/>
                </a:solidFill>
                <a:latin typeface="Lato"/>
              </a:rPr>
              <a:t>tanh 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的导数在 </a:t>
            </a:r>
            <a:r>
              <a:rPr lang="en-US" altLang="zh-CN" dirty="0">
                <a:solidFill>
                  <a:srgbClr val="1A1A1A"/>
                </a:solidFill>
                <a:latin typeface="Lato"/>
              </a:rPr>
              <a:t>[0, 1] 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范围里；</a:t>
            </a:r>
            <a:r>
              <a:rPr lang="en-US" altLang="zh-CN" dirty="0" err="1">
                <a:solidFill>
                  <a:srgbClr val="1A1A1A"/>
                </a:solidFill>
                <a:latin typeface="Lato"/>
              </a:rPr>
              <a:t>ReLU</a:t>
            </a:r>
            <a:r>
              <a:rPr lang="en-US" altLang="zh-CN" dirty="0">
                <a:solidFill>
                  <a:srgbClr val="1A1A1A"/>
                </a:solidFill>
                <a:latin typeface="Lato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的导数为 </a:t>
            </a:r>
            <a:r>
              <a:rPr lang="en-US" altLang="zh-CN" dirty="0">
                <a:solidFill>
                  <a:srgbClr val="1A1A1A"/>
                </a:solidFill>
                <a:latin typeface="Lato"/>
              </a:rPr>
              <a:t>{0, 1}</a:t>
            </a:r>
            <a:r>
              <a:rPr lang="zh-CN" altLang="en-US" dirty="0">
                <a:solidFill>
                  <a:srgbClr val="1A1A1A"/>
                </a:solidFill>
                <a:latin typeface="Lato"/>
              </a:rPr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2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815D5-742C-433A-813A-A3893129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94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RNN Structure – 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解决短时记忆和梯度消失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LSTM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956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775328"/>
            <a:ext cx="8229600" cy="106680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时序数据</a:t>
            </a:r>
            <a:endParaRPr 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9EB101-1635-4EC6-9ECA-2413A1FB6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06361"/>
            <a:ext cx="6829425" cy="2381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B23DD-8C15-4D31-AED1-6E7CC84B4A5A}"/>
              </a:ext>
            </a:extLst>
          </p:cNvPr>
          <p:cNvSpPr/>
          <p:nvPr/>
        </p:nvSpPr>
        <p:spPr>
          <a:xfrm>
            <a:off x="1143000" y="449580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序列数据有多种形式</a:t>
            </a:r>
            <a:r>
              <a:rPr lang="en-US" dirty="0"/>
              <a:t>。</a:t>
            </a:r>
          </a:p>
          <a:p>
            <a:r>
              <a:rPr lang="en-US" dirty="0" err="1"/>
              <a:t>音频是自然的顺序</a:t>
            </a:r>
            <a:r>
              <a:rPr lang="en-US" dirty="0"/>
              <a:t>。 </a:t>
            </a:r>
          </a:p>
          <a:p>
            <a:r>
              <a:rPr lang="en-US" dirty="0" err="1"/>
              <a:t>可以将音频频谱图切成小块，然后馈入RNN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351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775328"/>
            <a:ext cx="8229600" cy="106680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时序数据</a:t>
            </a:r>
            <a:endParaRPr 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3F5FF-E63E-43CB-9D39-2DC62C69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325112"/>
          </a:xfrm>
        </p:spPr>
        <p:txBody>
          <a:bodyPr/>
          <a:lstStyle/>
          <a:p>
            <a:r>
              <a:rPr lang="zh-CN" altLang="en-US" dirty="0"/>
              <a:t>文章里的文字内容</a:t>
            </a:r>
          </a:p>
          <a:p>
            <a:r>
              <a:rPr lang="zh-CN" altLang="en-US" dirty="0"/>
              <a:t>语音里的音频内容</a:t>
            </a:r>
          </a:p>
          <a:p>
            <a:r>
              <a:rPr lang="zh-CN" altLang="en-US" dirty="0"/>
              <a:t>股票市场中的价格走势</a:t>
            </a:r>
          </a:p>
          <a:p>
            <a:r>
              <a:rPr lang="en-US" altLang="zh-CN" dirty="0"/>
              <a:t>……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213CE-48E5-4550-9D47-489659BF1E3A}"/>
              </a:ext>
            </a:extLst>
          </p:cNvPr>
          <p:cNvSpPr/>
          <p:nvPr/>
        </p:nvSpPr>
        <p:spPr>
          <a:xfrm>
            <a:off x="762000" y="4296156"/>
            <a:ext cx="716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当我们在理解一句话意思时，孤立的理解这句话的每个词不足以理解整体意思，我们通常需要处理这些词连接起来的整个序列；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当我们处理视频的时候，我们也不能只单独的去分析每一帧，而要分析这些帧连接起来的整个序列。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9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Neural Network needs Memory</a:t>
            </a:r>
            <a:b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神经网络需要记忆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CB8E9-A789-4B67-9470-1E4444C0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05000"/>
            <a:ext cx="7048500" cy="657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6C6D39-C5B7-46C9-B07D-91192104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65" y="2565335"/>
            <a:ext cx="6972300" cy="561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DABA1-F811-47F4-9741-EF929E5CD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3200400"/>
            <a:ext cx="809625" cy="63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13D0DB-175E-49FA-AA35-8BC7DB03934B}"/>
              </a:ext>
            </a:extLst>
          </p:cNvPr>
          <p:cNvSpPr txBox="1"/>
          <p:nvPr/>
        </p:nvSpPr>
        <p:spPr>
          <a:xfrm>
            <a:off x="1143000" y="4343400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鼠、牛、虎、兔、龙、蛇、马、羊、猴、鸡、狗、猪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猪 狗 </a:t>
            </a:r>
            <a:r>
              <a:rPr lang="en-US" altLang="zh-CN" dirty="0"/>
              <a:t>….</a:t>
            </a:r>
          </a:p>
          <a:p>
            <a:endParaRPr lang="en-US" altLang="zh-CN" dirty="0"/>
          </a:p>
          <a:p>
            <a:r>
              <a:rPr lang="zh-CN" altLang="en-US" dirty="0"/>
              <a:t>马</a:t>
            </a:r>
            <a:r>
              <a:rPr lang="en-US" altLang="zh-CN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Neural Network needs Memory</a:t>
            </a:r>
            <a:br>
              <a:rPr lang="en-US" altLang="zh-TW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神经网络需要记忆</a:t>
            </a:r>
            <a:endParaRPr lang="zh-TW" altLang="en-US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CB8E9-A789-4B67-9470-1E4444C0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05000"/>
            <a:ext cx="7048500" cy="657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6C6D39-C5B7-46C9-B07D-91192104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65" y="2565335"/>
            <a:ext cx="6972300" cy="561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DABA1-F811-47F4-9741-EF929E5CD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3200400"/>
            <a:ext cx="809625" cy="63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13D0DB-175E-49FA-AA35-8BC7DB03934B}"/>
              </a:ext>
            </a:extLst>
          </p:cNvPr>
          <p:cNvSpPr txBox="1"/>
          <p:nvPr/>
        </p:nvSpPr>
        <p:spPr>
          <a:xfrm>
            <a:off x="1143000" y="4343400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鼠、牛、虎、兔、龙、蛇、马、羊、猴、鸡、狗、猪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猪 狗 </a:t>
            </a:r>
            <a:r>
              <a:rPr lang="en-US" altLang="zh-CN" dirty="0"/>
              <a:t>….</a:t>
            </a:r>
          </a:p>
          <a:p>
            <a:endParaRPr lang="en-US" altLang="zh-CN" dirty="0"/>
          </a:p>
          <a:p>
            <a:r>
              <a:rPr lang="zh-CN" altLang="en-US" dirty="0"/>
              <a:t>马</a:t>
            </a:r>
            <a:r>
              <a:rPr lang="en-US" altLang="zh-CN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4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89781"/>
            <a:ext cx="7253287" cy="990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  <a:t>Recurrent Neural Network (RNN)</a:t>
            </a:r>
            <a:br>
              <a:rPr lang="en-US" sz="4400" b="1" dirty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递归</a:t>
            </a:r>
            <a:r>
              <a:rPr lang="en-US" altLang="zh-CN" sz="4400" b="1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zh-CN" altLang="en-US" sz="4400" b="1" dirty="0">
                <a:solidFill>
                  <a:srgbClr val="0000FF"/>
                </a:solidFill>
                <a:latin typeface="Calibri"/>
                <a:cs typeface="Calibri"/>
              </a:rPr>
              <a:t>循环 神经网络</a:t>
            </a:r>
            <a:endParaRPr lang="en-US" sz="4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38125"/>
            <a:ext cx="9078913" cy="11033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x-none" sz="2800" dirty="0">
              <a:latin typeface="Verdana" charset="0"/>
              <a:cs typeface="Verdana" charset="0"/>
            </a:endParaRPr>
          </a:p>
        </p:txBody>
      </p:sp>
      <p:pic>
        <p:nvPicPr>
          <p:cNvPr id="5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1776"/>
            <a:ext cx="6846254" cy="455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84163" y="2427288"/>
            <a:ext cx="21082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2000" dirty="0"/>
              <a:t>1. At the time t, the input is formed by concatenating vector </a:t>
            </a:r>
            <a:r>
              <a:rPr lang="en-US" altLang="x-none" sz="2000" i="1" dirty="0"/>
              <a:t>w</a:t>
            </a:r>
            <a:r>
              <a:rPr lang="en-US" altLang="x-none" sz="2000" dirty="0"/>
              <a:t> and output from context layer at previous time.</a:t>
            </a: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7089775" y="2409825"/>
            <a:ext cx="1876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/>
              <a:t>2. The output is the probability of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479179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54018</TotalTime>
  <Words>2336</Words>
  <Application>Microsoft Office PowerPoint</Application>
  <PresentationFormat>On-screen Show (4:3)</PresentationFormat>
  <Paragraphs>244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Arial Unicode MS</vt:lpstr>
      <vt:lpstr>Lato</vt:lpstr>
      <vt:lpstr>Arial</vt:lpstr>
      <vt:lpstr>Calibri</vt:lpstr>
      <vt:lpstr>Cambria Math</vt:lpstr>
      <vt:lpstr>Georgia</vt:lpstr>
      <vt:lpstr>Trebuchet MS</vt:lpstr>
      <vt:lpstr>Verdana</vt:lpstr>
      <vt:lpstr>Wingdings 2</vt:lpstr>
      <vt:lpstr>Urban</vt:lpstr>
      <vt:lpstr>Recurrent Neural Networks</vt:lpstr>
      <vt:lpstr>Coverage</vt:lpstr>
      <vt:lpstr>Limitations of DNN/CNN</vt:lpstr>
      <vt:lpstr>时序数据</vt:lpstr>
      <vt:lpstr>时序数据</vt:lpstr>
      <vt:lpstr>时序数据</vt:lpstr>
      <vt:lpstr>Neural Network needs Memory 神经网络需要记忆</vt:lpstr>
      <vt:lpstr>Neural Network needs Memory 神经网络需要记忆</vt:lpstr>
      <vt:lpstr>Recurrent Neural Network (RNN) 递归/循环 神经网络</vt:lpstr>
      <vt:lpstr>Recurrent Neural Network (RNN) 递归/循环 神经网络</vt:lpstr>
      <vt:lpstr>Recurrent Neural Network (RNN) 递归/循环 神经网络</vt:lpstr>
      <vt:lpstr>Recurrent Neural Network (RNN) 递归/循环 神经网络</vt:lpstr>
      <vt:lpstr>Recurrent Neural Network (RNN) 递归/循环 神经网络</vt:lpstr>
      <vt:lpstr>Recurrent Neural Network (RNN) 递归/循环 神经网络</vt:lpstr>
      <vt:lpstr>RNN Structure</vt:lpstr>
      <vt:lpstr>RNN Structure</vt:lpstr>
      <vt:lpstr>RNN Structure</vt:lpstr>
      <vt:lpstr>RNN Structure</vt:lpstr>
      <vt:lpstr>RNN Structure</vt:lpstr>
      <vt:lpstr>RNN Structure</vt:lpstr>
      <vt:lpstr>RNN Structure</vt:lpstr>
      <vt:lpstr>RNN output  RNN的输出 vector-to-sequence结构 </vt:lpstr>
      <vt:lpstr>RNN output  RNN的输出 vector-to-sequence结构 </vt:lpstr>
      <vt:lpstr>RNN output  RNN的输出 vector-to-sequence结构 </vt:lpstr>
      <vt:lpstr>RNN output  RNN的输出 sequence-to-vector结构 </vt:lpstr>
      <vt:lpstr>RNN output  RNN的输出 Encoder-Decoder结构 </vt:lpstr>
      <vt:lpstr>RNN output  RNN的输出 Encoder-Decoder结构 </vt:lpstr>
      <vt:lpstr>RNN output  RNN的输出 Encoder-Decoder结构 </vt:lpstr>
      <vt:lpstr>RNN Structure</vt:lpstr>
      <vt:lpstr>RNN Implementation  RNN实现</vt:lpstr>
      <vt:lpstr>RNN</vt:lpstr>
      <vt:lpstr>RNN</vt:lpstr>
      <vt:lpstr>Of course it can be deep …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普通神经元的缺点</vt:lpstr>
      <vt:lpstr>RNN Structure –  解决短时记忆和梯度消失 LSTM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Research Overview</dc:title>
  <dc:creator>Joshi, Trupti</dc:creator>
  <cp:lastModifiedBy>Xu Chunhui</cp:lastModifiedBy>
  <cp:revision>812</cp:revision>
  <dcterms:created xsi:type="dcterms:W3CDTF">2006-08-16T00:00:00Z</dcterms:created>
  <dcterms:modified xsi:type="dcterms:W3CDTF">2019-11-02T00:48:40Z</dcterms:modified>
</cp:coreProperties>
</file>